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8" r:id="rId3"/>
    <p:sldId id="257" r:id="rId4"/>
    <p:sldId id="259" r:id="rId5"/>
    <p:sldId id="260" r:id="rId6"/>
    <p:sldId id="270" r:id="rId7"/>
    <p:sldId id="261" r:id="rId8"/>
    <p:sldId id="263" r:id="rId9"/>
    <p:sldId id="262" r:id="rId10"/>
    <p:sldId id="264" r:id="rId11"/>
    <p:sldId id="265" r:id="rId12"/>
    <p:sldId id="267" r:id="rId13"/>
    <p:sldId id="266" r:id="rId14"/>
    <p:sldId id="268" r:id="rId15"/>
    <p:sldId id="269" r:id="rId16"/>
    <p:sldId id="271" r:id="rId17"/>
    <p:sldId id="272" r:id="rId18"/>
    <p:sldId id="273" r:id="rId19"/>
    <p:sldId id="274" r:id="rId20"/>
    <p:sldId id="275" r:id="rId21"/>
    <p:sldId id="277" r:id="rId22"/>
    <p:sldId id="278" r:id="rId23"/>
    <p:sldId id="279"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qlain mustaq" initials="sm" lastIdx="1" clrIdx="0">
    <p:extLst>
      <p:ext uri="{19B8F6BF-5375-455C-9EA6-DF929625EA0E}">
        <p15:presenceInfo xmlns:p15="http://schemas.microsoft.com/office/powerpoint/2012/main" userId="e31b1f9cbcc23f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3" d="100"/>
          <a:sy n="83" d="100"/>
        </p:scale>
        <p:origin x="6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0B4DA-0007-4234-9051-A6DEE7CF70E5}"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31763-3C36-4156-8211-310D120DE14F}" type="slidenum">
              <a:rPr lang="en-US" smtClean="0"/>
              <a:t>‹#›</a:t>
            </a:fld>
            <a:endParaRPr lang="en-US"/>
          </a:p>
        </p:txBody>
      </p:sp>
    </p:spTree>
    <p:extLst>
      <p:ext uri="{BB962C8B-B14F-4D97-AF65-F5344CB8AC3E}">
        <p14:creationId xmlns:p14="http://schemas.microsoft.com/office/powerpoint/2010/main" val="31638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is variable because to maintain  scalability cloud resources.</a:t>
            </a:r>
          </a:p>
        </p:txBody>
      </p:sp>
      <p:sp>
        <p:nvSpPr>
          <p:cNvPr id="4" name="Slide Number Placeholder 3"/>
          <p:cNvSpPr>
            <a:spLocks noGrp="1"/>
          </p:cNvSpPr>
          <p:nvPr>
            <p:ph type="sldNum" sz="quarter" idx="5"/>
          </p:nvPr>
        </p:nvSpPr>
        <p:spPr/>
        <p:txBody>
          <a:bodyPr/>
          <a:lstStyle/>
          <a:p>
            <a:fld id="{4B131763-3C36-4156-8211-310D120DE14F}" type="slidenum">
              <a:rPr lang="en-US" smtClean="0"/>
              <a:t>8</a:t>
            </a:fld>
            <a:endParaRPr lang="en-US"/>
          </a:p>
        </p:txBody>
      </p:sp>
    </p:spTree>
    <p:extLst>
      <p:ext uri="{BB962C8B-B14F-4D97-AF65-F5344CB8AC3E}">
        <p14:creationId xmlns:p14="http://schemas.microsoft.com/office/powerpoint/2010/main" val="320435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most of the cost will be covered in making the system HA and Scalable ,thus using scrum ensures that atleast the development cost is </a:t>
            </a:r>
            <a:r>
              <a:rPr lang="en-US" dirty="0" err="1"/>
              <a:t>controlled.s</a:t>
            </a:r>
            <a:endParaRPr lang="en-US" dirty="0"/>
          </a:p>
        </p:txBody>
      </p:sp>
      <p:sp>
        <p:nvSpPr>
          <p:cNvPr id="4" name="Slide Number Placeholder 3"/>
          <p:cNvSpPr>
            <a:spLocks noGrp="1"/>
          </p:cNvSpPr>
          <p:nvPr>
            <p:ph type="sldNum" sz="quarter" idx="5"/>
          </p:nvPr>
        </p:nvSpPr>
        <p:spPr/>
        <p:txBody>
          <a:bodyPr/>
          <a:lstStyle/>
          <a:p>
            <a:fld id="{4B131763-3C36-4156-8211-310D120DE14F}" type="slidenum">
              <a:rPr lang="en-US" smtClean="0"/>
              <a:t>9</a:t>
            </a:fld>
            <a:endParaRPr lang="en-US"/>
          </a:p>
        </p:txBody>
      </p:sp>
    </p:spTree>
    <p:extLst>
      <p:ext uri="{BB962C8B-B14F-4D97-AF65-F5344CB8AC3E}">
        <p14:creationId xmlns:p14="http://schemas.microsoft.com/office/powerpoint/2010/main" val="199124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System-&gt;a client can not necessarily tell if it is directly communicating with the server or an intermediate (proxy).</a:t>
            </a:r>
          </a:p>
          <a:p>
            <a:r>
              <a:rPr lang="en-US" dirty="0"/>
              <a:t>Caching-&gt;Stateless client-server communication can increase server load since some information may have to be transferred several times so requests that only retrieve data should be cache-able</a:t>
            </a:r>
          </a:p>
        </p:txBody>
      </p:sp>
      <p:sp>
        <p:nvSpPr>
          <p:cNvPr id="4" name="Slide Number Placeholder 3"/>
          <p:cNvSpPr>
            <a:spLocks noGrp="1"/>
          </p:cNvSpPr>
          <p:nvPr>
            <p:ph type="sldNum" sz="quarter" idx="5"/>
          </p:nvPr>
        </p:nvSpPr>
        <p:spPr/>
        <p:txBody>
          <a:bodyPr/>
          <a:lstStyle/>
          <a:p>
            <a:fld id="{4B131763-3C36-4156-8211-310D120DE14F}" type="slidenum">
              <a:rPr lang="en-US" smtClean="0"/>
              <a:t>11</a:t>
            </a:fld>
            <a:endParaRPr lang="en-US"/>
          </a:p>
        </p:txBody>
      </p:sp>
    </p:spTree>
    <p:extLst>
      <p:ext uri="{BB962C8B-B14F-4D97-AF65-F5344CB8AC3E}">
        <p14:creationId xmlns:p14="http://schemas.microsoft.com/office/powerpoint/2010/main" val="4282017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11/22/2019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11/22/2019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11/22/2019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11/22/2019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transition spd="slow">
    <p:push dir="u"/>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webp"/><Relationship Id="rId2" Type="http://schemas.openxmlformats.org/officeDocument/2006/relationships/image" Target="../media/image9.webp"/><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B939-6932-4737-A40B-578161C3097C}"/>
              </a:ext>
            </a:extLst>
          </p:cNvPr>
          <p:cNvSpPr>
            <a:spLocks noGrp="1"/>
          </p:cNvSpPr>
          <p:nvPr>
            <p:ph type="ctrTitle"/>
          </p:nvPr>
        </p:nvSpPr>
        <p:spPr>
          <a:xfrm>
            <a:off x="1154955" y="1062241"/>
            <a:ext cx="8825658" cy="1324482"/>
          </a:xfrm>
        </p:spPr>
        <p:txBody>
          <a:bodyPr/>
          <a:lstStyle/>
          <a:p>
            <a:r>
              <a:rPr lang="en-US" dirty="0"/>
              <a:t>Blogging application</a:t>
            </a:r>
          </a:p>
        </p:txBody>
      </p:sp>
      <p:sp>
        <p:nvSpPr>
          <p:cNvPr id="3" name="Subtitle 2">
            <a:extLst>
              <a:ext uri="{FF2B5EF4-FFF2-40B4-BE49-F238E27FC236}">
                <a16:creationId xmlns:a16="http://schemas.microsoft.com/office/drawing/2014/main" id="{D000C382-4B6F-4138-A908-3CD9C52D1953}"/>
              </a:ext>
            </a:extLst>
          </p:cNvPr>
          <p:cNvSpPr>
            <a:spLocks noGrp="1"/>
          </p:cNvSpPr>
          <p:nvPr>
            <p:ph type="subTitle" idx="1"/>
          </p:nvPr>
        </p:nvSpPr>
        <p:spPr>
          <a:xfrm>
            <a:off x="1154955" y="3332285"/>
            <a:ext cx="8825658" cy="2769577"/>
          </a:xfrm>
        </p:spPr>
        <p:txBody>
          <a:bodyPr>
            <a:normAutofit/>
          </a:bodyPr>
          <a:lstStyle/>
          <a:p>
            <a:r>
              <a:rPr lang="en-US" dirty="0"/>
              <a:t>SIMRITA JAYASIMHA			01FB16ECS384 </a:t>
            </a:r>
          </a:p>
          <a:p>
            <a:r>
              <a:rPr lang="en-US" dirty="0"/>
              <a:t>SK SAQLAIN MUSTAQ		 01FB16ECS388 </a:t>
            </a:r>
          </a:p>
          <a:p>
            <a:r>
              <a:rPr lang="en-US" dirty="0"/>
              <a:t>SUMAIR AHMED SHARIFF		01FB16ECS399 </a:t>
            </a:r>
          </a:p>
          <a:p>
            <a:r>
              <a:rPr lang="en-US" dirty="0"/>
              <a:t>HARSHVARDHAN SUROLIA     01FB16ECS408 </a:t>
            </a:r>
          </a:p>
          <a:p>
            <a:r>
              <a:rPr lang="en-US" dirty="0"/>
              <a:t>T H SANJANA				01FB16ECS414 </a:t>
            </a:r>
          </a:p>
          <a:p>
            <a:r>
              <a:rPr lang="en-US" dirty="0"/>
              <a:t>V S MEGHANA				01FB16ECS426</a:t>
            </a:r>
          </a:p>
        </p:txBody>
      </p:sp>
    </p:spTree>
    <p:extLst>
      <p:ext uri="{BB962C8B-B14F-4D97-AF65-F5344CB8AC3E}">
        <p14:creationId xmlns:p14="http://schemas.microsoft.com/office/powerpoint/2010/main" val="24200830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D23C-7DC3-40E8-983A-60A32FDD0C0C}"/>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B8ECE413-2491-4DE6-AFC0-03BC6A471247}"/>
              </a:ext>
            </a:extLst>
          </p:cNvPr>
          <p:cNvSpPr>
            <a:spLocks noGrp="1"/>
          </p:cNvSpPr>
          <p:nvPr>
            <p:ph idx="1"/>
          </p:nvPr>
        </p:nvSpPr>
        <p:spPr>
          <a:xfrm>
            <a:off x="637718" y="2141682"/>
            <a:ext cx="9559227" cy="4000500"/>
          </a:xfrm>
        </p:spPr>
        <p:txBody>
          <a:bodyPr>
            <a:normAutofit/>
          </a:bodyPr>
          <a:lstStyle/>
          <a:p>
            <a:r>
              <a:rPr lang="en-US" dirty="0"/>
              <a:t>3 Tier Architecture-</a:t>
            </a:r>
          </a:p>
          <a:p>
            <a:pPr lvl="1"/>
            <a:r>
              <a:rPr lang="en-US" dirty="0"/>
              <a:t>State-Logic-Display is a three tier architectural pattern where </a:t>
            </a:r>
          </a:p>
          <a:p>
            <a:pPr lvl="1"/>
            <a:r>
              <a:rPr lang="en-US" dirty="0"/>
              <a:t>The client (user interface), business layer and the database are separated </a:t>
            </a:r>
          </a:p>
          <a:p>
            <a:pPr lvl="1"/>
            <a:r>
              <a:rPr lang="en-US" dirty="0"/>
              <a:t>The clients access business functionalities through a user “display.”</a:t>
            </a:r>
          </a:p>
          <a:p>
            <a:pPr lvl="1"/>
            <a:r>
              <a:rPr lang="en-US" dirty="0"/>
              <a:t>The business functionalities are provided through the “logic "part</a:t>
            </a:r>
          </a:p>
          <a:p>
            <a:pPr lvl="1"/>
            <a:r>
              <a:rPr lang="en-US" dirty="0"/>
              <a:t>The data store keeps all the persistent data or “states, "usually in a DB</a:t>
            </a:r>
          </a:p>
          <a:p>
            <a:pPr lvl="1"/>
            <a:r>
              <a:rPr lang="en-US" dirty="0"/>
              <a:t>In this pattern, the client would never access the data storage directly</a:t>
            </a:r>
          </a:p>
        </p:txBody>
      </p:sp>
      <p:pic>
        <p:nvPicPr>
          <p:cNvPr id="4" name="Picture 3">
            <a:extLst>
              <a:ext uri="{FF2B5EF4-FFF2-40B4-BE49-F238E27FC236}">
                <a16:creationId xmlns:a16="http://schemas.microsoft.com/office/drawing/2014/main" id="{79D1ADCF-1B81-4BFB-B4D6-138C153DF354}"/>
              </a:ext>
            </a:extLst>
          </p:cNvPr>
          <p:cNvPicPr>
            <a:picLocks noChangeAspect="1"/>
          </p:cNvPicPr>
          <p:nvPr/>
        </p:nvPicPr>
        <p:blipFill rotWithShape="1">
          <a:blip r:embed="rId2"/>
          <a:srcRect l="19015" t="50000" r="56894" b="36483"/>
          <a:stretch/>
        </p:blipFill>
        <p:spPr>
          <a:xfrm>
            <a:off x="1902691" y="5084508"/>
            <a:ext cx="6807200" cy="1257621"/>
          </a:xfrm>
          <a:prstGeom prst="rect">
            <a:avLst/>
          </a:prstGeom>
        </p:spPr>
      </p:pic>
    </p:spTree>
    <p:extLst>
      <p:ext uri="{BB962C8B-B14F-4D97-AF65-F5344CB8AC3E}">
        <p14:creationId xmlns:p14="http://schemas.microsoft.com/office/powerpoint/2010/main" val="28959872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C759-5AF6-47BD-BEF4-56D68570FDF5}"/>
              </a:ext>
            </a:extLst>
          </p:cNvPr>
          <p:cNvSpPr>
            <a:spLocks noGrp="1"/>
          </p:cNvSpPr>
          <p:nvPr>
            <p:ph type="title"/>
          </p:nvPr>
        </p:nvSpPr>
        <p:spPr/>
        <p:txBody>
          <a:bodyPr/>
          <a:lstStyle/>
          <a:p>
            <a:r>
              <a:rPr lang="en-US" dirty="0"/>
              <a:t>Software Design</a:t>
            </a:r>
          </a:p>
        </p:txBody>
      </p:sp>
      <p:sp>
        <p:nvSpPr>
          <p:cNvPr id="3" name="Content Placeholder 2">
            <a:extLst>
              <a:ext uri="{FF2B5EF4-FFF2-40B4-BE49-F238E27FC236}">
                <a16:creationId xmlns:a16="http://schemas.microsoft.com/office/drawing/2014/main" id="{44343070-4D53-4A25-963B-7BD04C9B24F8}"/>
              </a:ext>
            </a:extLst>
          </p:cNvPr>
          <p:cNvSpPr>
            <a:spLocks noGrp="1"/>
          </p:cNvSpPr>
          <p:nvPr>
            <p:ph idx="1"/>
          </p:nvPr>
        </p:nvSpPr>
        <p:spPr>
          <a:xfrm>
            <a:off x="933281" y="2244436"/>
            <a:ext cx="9402209" cy="4821381"/>
          </a:xfrm>
        </p:spPr>
        <p:txBody>
          <a:bodyPr/>
          <a:lstStyle/>
          <a:p>
            <a:r>
              <a:rPr lang="en-US" dirty="0"/>
              <a:t>REST style of programming is  used to implement the software ,</a:t>
            </a:r>
          </a:p>
          <a:p>
            <a:r>
              <a:rPr lang="en-US" dirty="0"/>
              <a:t>Representational State Transfer (REST) is an style that defines a set of constraints for creating web APIs</a:t>
            </a:r>
          </a:p>
          <a:p>
            <a:pPr lvl="1"/>
            <a:r>
              <a:rPr lang="en-US" dirty="0"/>
              <a:t>Client-server</a:t>
            </a:r>
          </a:p>
          <a:p>
            <a:pPr lvl="1"/>
            <a:r>
              <a:rPr lang="en-US" dirty="0"/>
              <a:t>Statelessness</a:t>
            </a:r>
          </a:p>
          <a:p>
            <a:pPr lvl="1"/>
            <a:r>
              <a:rPr lang="en-US" dirty="0"/>
              <a:t>Caching</a:t>
            </a:r>
          </a:p>
          <a:p>
            <a:pPr lvl="1"/>
            <a:r>
              <a:rPr lang="en-US" dirty="0"/>
              <a:t>Layered System</a:t>
            </a:r>
          </a:p>
          <a:p>
            <a:pPr lvl="1"/>
            <a:r>
              <a:rPr lang="en-US" dirty="0"/>
              <a:t>Uniform interfaces</a:t>
            </a:r>
          </a:p>
        </p:txBody>
      </p:sp>
      <p:pic>
        <p:nvPicPr>
          <p:cNvPr id="5" name="Picture 4">
            <a:extLst>
              <a:ext uri="{FF2B5EF4-FFF2-40B4-BE49-F238E27FC236}">
                <a16:creationId xmlns:a16="http://schemas.microsoft.com/office/drawing/2014/main" id="{E20CD96D-60A4-4415-B36E-28DD7C20224B}"/>
              </a:ext>
            </a:extLst>
          </p:cNvPr>
          <p:cNvPicPr>
            <a:picLocks noChangeAspect="1"/>
          </p:cNvPicPr>
          <p:nvPr/>
        </p:nvPicPr>
        <p:blipFill>
          <a:blip r:embed="rId3"/>
          <a:stretch>
            <a:fillRect/>
          </a:stretch>
        </p:blipFill>
        <p:spPr>
          <a:xfrm>
            <a:off x="4859448" y="3216190"/>
            <a:ext cx="5596115" cy="3250224"/>
          </a:xfrm>
          <a:prstGeom prst="rect">
            <a:avLst/>
          </a:prstGeom>
        </p:spPr>
      </p:pic>
    </p:spTree>
    <p:extLst>
      <p:ext uri="{BB962C8B-B14F-4D97-AF65-F5344CB8AC3E}">
        <p14:creationId xmlns:p14="http://schemas.microsoft.com/office/powerpoint/2010/main" val="3917236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9D78-090F-462D-8B8C-8B887BF39ACE}"/>
              </a:ext>
            </a:extLst>
          </p:cNvPr>
          <p:cNvSpPr>
            <a:spLocks noGrp="1"/>
          </p:cNvSpPr>
          <p:nvPr>
            <p:ph type="title"/>
          </p:nvPr>
        </p:nvSpPr>
        <p:spPr/>
        <p:txBody>
          <a:bodyPr/>
          <a:lstStyle/>
          <a:p>
            <a:r>
              <a:rPr lang="en-US" dirty="0"/>
              <a:t>Overall System Architecture</a:t>
            </a:r>
          </a:p>
        </p:txBody>
      </p:sp>
      <p:pic>
        <p:nvPicPr>
          <p:cNvPr id="4" name="image1.png">
            <a:extLst>
              <a:ext uri="{FF2B5EF4-FFF2-40B4-BE49-F238E27FC236}">
                <a16:creationId xmlns:a16="http://schemas.microsoft.com/office/drawing/2014/main" id="{C10B45CC-5287-43EB-928A-FEC9FED67F8F}"/>
              </a:ext>
            </a:extLst>
          </p:cNvPr>
          <p:cNvPicPr>
            <a:picLocks noGrp="1"/>
          </p:cNvPicPr>
          <p:nvPr>
            <p:ph idx="1"/>
          </p:nvPr>
        </p:nvPicPr>
        <p:blipFill>
          <a:blip r:embed="rId2"/>
          <a:srcRect/>
          <a:stretch>
            <a:fillRect/>
          </a:stretch>
        </p:blipFill>
        <p:spPr>
          <a:xfrm>
            <a:off x="988697" y="1701414"/>
            <a:ext cx="9660830" cy="4847168"/>
          </a:xfrm>
          <a:prstGeom prst="rect">
            <a:avLst/>
          </a:prstGeom>
          <a:ln/>
        </p:spPr>
      </p:pic>
    </p:spTree>
    <p:extLst>
      <p:ext uri="{BB962C8B-B14F-4D97-AF65-F5344CB8AC3E}">
        <p14:creationId xmlns:p14="http://schemas.microsoft.com/office/powerpoint/2010/main" val="10134888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5478-87FE-403D-9480-B75AF5BEE1AA}"/>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9BDD7EDA-3C05-4BAA-93F6-E41BA825079D}"/>
              </a:ext>
            </a:extLst>
          </p:cNvPr>
          <p:cNvSpPr>
            <a:spLocks noGrp="1"/>
          </p:cNvSpPr>
          <p:nvPr>
            <p:ph idx="1"/>
          </p:nvPr>
        </p:nvSpPr>
        <p:spPr>
          <a:xfrm>
            <a:off x="280965" y="2228999"/>
            <a:ext cx="8761412" cy="3416300"/>
          </a:xfrm>
        </p:spPr>
        <p:txBody>
          <a:bodyPr/>
          <a:lstStyle/>
          <a:p>
            <a:r>
              <a:rPr lang="en-US" dirty="0" err="1"/>
              <a:t>Inorder</a:t>
            </a:r>
            <a:r>
              <a:rPr lang="en-US" dirty="0"/>
              <a:t> to develop the front-end </a:t>
            </a:r>
            <a:r>
              <a:rPr lang="en-US" b="1" dirty="0"/>
              <a:t>HTML , JavaScript , CSS </a:t>
            </a:r>
            <a:r>
              <a:rPr lang="en-US" dirty="0"/>
              <a:t>is used along with </a:t>
            </a:r>
            <a:r>
              <a:rPr lang="en-US" b="1" dirty="0"/>
              <a:t>AJAX Patterns </a:t>
            </a:r>
            <a:r>
              <a:rPr lang="en-US" dirty="0"/>
              <a:t>such as </a:t>
            </a:r>
            <a:r>
              <a:rPr lang="en-US" b="1" dirty="0"/>
              <a:t>Long polling </a:t>
            </a:r>
            <a:r>
              <a:rPr lang="en-US" dirty="0"/>
              <a:t>to fetch updated data from backend </a:t>
            </a:r>
            <a:r>
              <a:rPr lang="en-US" b="1" dirty="0"/>
              <a:t>Multi-Stage Download </a:t>
            </a:r>
            <a:r>
              <a:rPr lang="en-US" dirty="0"/>
              <a:t>to make the entire interface work fluidly.</a:t>
            </a:r>
          </a:p>
          <a:p>
            <a:r>
              <a:rPr lang="en-US" dirty="0"/>
              <a:t>The back-end is implemented using </a:t>
            </a:r>
            <a:r>
              <a:rPr lang="en-US" b="1" dirty="0"/>
              <a:t>Python</a:t>
            </a:r>
            <a:r>
              <a:rPr lang="en-US" dirty="0"/>
              <a:t> and </a:t>
            </a:r>
            <a:r>
              <a:rPr lang="en-US" b="1" dirty="0"/>
              <a:t>Flask</a:t>
            </a:r>
            <a:r>
              <a:rPr lang="en-US" dirty="0"/>
              <a:t> is used to implement the API’s which the interface is  going to use.</a:t>
            </a:r>
          </a:p>
          <a:p>
            <a:r>
              <a:rPr lang="en-US" b="1" dirty="0"/>
              <a:t>MySQL</a:t>
            </a:r>
            <a:r>
              <a:rPr lang="en-US" dirty="0"/>
              <a:t> database is used to store user information along with all the blogs and the related data.</a:t>
            </a:r>
          </a:p>
          <a:p>
            <a:r>
              <a:rPr lang="en-US" dirty="0"/>
              <a:t>Since </a:t>
            </a:r>
            <a:r>
              <a:rPr lang="en-US" b="1" dirty="0"/>
              <a:t>REST</a:t>
            </a:r>
            <a:r>
              <a:rPr lang="en-US" dirty="0"/>
              <a:t> is used the server will not maintain any state, so each user who is using the system will maintain there state respectively and the state information is stored in the local Storage of the browser.</a:t>
            </a:r>
          </a:p>
        </p:txBody>
      </p:sp>
      <p:pic>
        <p:nvPicPr>
          <p:cNvPr id="5" name="Picture 4">
            <a:extLst>
              <a:ext uri="{FF2B5EF4-FFF2-40B4-BE49-F238E27FC236}">
                <a16:creationId xmlns:a16="http://schemas.microsoft.com/office/drawing/2014/main" id="{6ACB80C1-6437-4D54-83F1-BDF7BC3A2E10}"/>
              </a:ext>
            </a:extLst>
          </p:cNvPr>
          <p:cNvPicPr>
            <a:picLocks noChangeAspect="1"/>
          </p:cNvPicPr>
          <p:nvPr/>
        </p:nvPicPr>
        <p:blipFill>
          <a:blip r:embed="rId2"/>
          <a:stretch>
            <a:fillRect/>
          </a:stretch>
        </p:blipFill>
        <p:spPr>
          <a:xfrm>
            <a:off x="10501746" y="3293629"/>
            <a:ext cx="1409289" cy="676459"/>
          </a:xfrm>
          <a:prstGeom prst="rect">
            <a:avLst/>
          </a:prstGeom>
        </p:spPr>
      </p:pic>
      <p:pic>
        <p:nvPicPr>
          <p:cNvPr id="7" name="Picture 6">
            <a:extLst>
              <a:ext uri="{FF2B5EF4-FFF2-40B4-BE49-F238E27FC236}">
                <a16:creationId xmlns:a16="http://schemas.microsoft.com/office/drawing/2014/main" id="{63790815-B2A0-4400-BA58-DBCD30E3F1A4}"/>
              </a:ext>
            </a:extLst>
          </p:cNvPr>
          <p:cNvPicPr>
            <a:picLocks noChangeAspect="1"/>
          </p:cNvPicPr>
          <p:nvPr/>
        </p:nvPicPr>
        <p:blipFill rotWithShape="1">
          <a:blip r:embed="rId3"/>
          <a:srcRect l="30475" r="31200"/>
          <a:stretch/>
        </p:blipFill>
        <p:spPr>
          <a:xfrm>
            <a:off x="9678488" y="2159000"/>
            <a:ext cx="823258" cy="994491"/>
          </a:xfrm>
          <a:prstGeom prst="rect">
            <a:avLst/>
          </a:prstGeom>
        </p:spPr>
      </p:pic>
      <p:pic>
        <p:nvPicPr>
          <p:cNvPr id="11" name="Picture 10">
            <a:extLst>
              <a:ext uri="{FF2B5EF4-FFF2-40B4-BE49-F238E27FC236}">
                <a16:creationId xmlns:a16="http://schemas.microsoft.com/office/drawing/2014/main" id="{3B6F9D4A-468E-4DB5-9421-D9B0F95EFE6E}"/>
              </a:ext>
            </a:extLst>
          </p:cNvPr>
          <p:cNvPicPr>
            <a:picLocks noChangeAspect="1"/>
          </p:cNvPicPr>
          <p:nvPr/>
        </p:nvPicPr>
        <p:blipFill>
          <a:blip r:embed="rId4"/>
          <a:stretch>
            <a:fillRect/>
          </a:stretch>
        </p:blipFill>
        <p:spPr>
          <a:xfrm>
            <a:off x="9322870" y="3970088"/>
            <a:ext cx="1277072" cy="1277072"/>
          </a:xfrm>
          <a:prstGeom prst="rect">
            <a:avLst/>
          </a:prstGeom>
        </p:spPr>
      </p:pic>
      <p:pic>
        <p:nvPicPr>
          <p:cNvPr id="13" name="Picture 12">
            <a:extLst>
              <a:ext uri="{FF2B5EF4-FFF2-40B4-BE49-F238E27FC236}">
                <a16:creationId xmlns:a16="http://schemas.microsoft.com/office/drawing/2014/main" id="{A727218A-4DB1-445A-8E9D-A0668AF419B5}"/>
              </a:ext>
            </a:extLst>
          </p:cNvPr>
          <p:cNvPicPr>
            <a:picLocks noChangeAspect="1"/>
          </p:cNvPicPr>
          <p:nvPr/>
        </p:nvPicPr>
        <p:blipFill>
          <a:blip r:embed="rId5"/>
          <a:stretch>
            <a:fillRect/>
          </a:stretch>
        </p:blipFill>
        <p:spPr>
          <a:xfrm>
            <a:off x="10880435" y="4932398"/>
            <a:ext cx="901925" cy="901925"/>
          </a:xfrm>
          <a:prstGeom prst="rect">
            <a:avLst/>
          </a:prstGeom>
        </p:spPr>
      </p:pic>
      <p:pic>
        <p:nvPicPr>
          <p:cNvPr id="2050" name="Picture 2" descr="Image result for python+flask">
            <a:extLst>
              <a:ext uri="{FF2B5EF4-FFF2-40B4-BE49-F238E27FC236}">
                <a16:creationId xmlns:a16="http://schemas.microsoft.com/office/drawing/2014/main" id="{16D07409-36ED-4BAD-AD6F-73F593C90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4384" y="5267514"/>
            <a:ext cx="1864524" cy="14123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FBAAF8-B845-4879-BFD7-07520B615C17}"/>
              </a:ext>
            </a:extLst>
          </p:cNvPr>
          <p:cNvPicPr>
            <a:picLocks noChangeAspect="1"/>
          </p:cNvPicPr>
          <p:nvPr/>
        </p:nvPicPr>
        <p:blipFill>
          <a:blip r:embed="rId7"/>
          <a:stretch>
            <a:fillRect/>
          </a:stretch>
        </p:blipFill>
        <p:spPr>
          <a:xfrm>
            <a:off x="4784436" y="5564925"/>
            <a:ext cx="2219625" cy="1109813"/>
          </a:xfrm>
          <a:prstGeom prst="rect">
            <a:avLst/>
          </a:prstGeom>
        </p:spPr>
      </p:pic>
    </p:spTree>
    <p:extLst>
      <p:ext uri="{BB962C8B-B14F-4D97-AF65-F5344CB8AC3E}">
        <p14:creationId xmlns:p14="http://schemas.microsoft.com/office/powerpoint/2010/main" val="18084862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ACA-7B54-4537-BBC5-AB9B2E44FD4F}"/>
              </a:ext>
            </a:extLst>
          </p:cNvPr>
          <p:cNvSpPr>
            <a:spLocks noGrp="1"/>
          </p:cNvSpPr>
          <p:nvPr>
            <p:ph type="title"/>
          </p:nvPr>
        </p:nvSpPr>
        <p:spPr/>
        <p:txBody>
          <a:bodyPr/>
          <a:lstStyle/>
          <a:p>
            <a:r>
              <a:rPr lang="en-US" dirty="0"/>
              <a:t>Versioning of the project</a:t>
            </a:r>
          </a:p>
        </p:txBody>
      </p:sp>
      <p:sp>
        <p:nvSpPr>
          <p:cNvPr id="3" name="Content Placeholder 2">
            <a:extLst>
              <a:ext uri="{FF2B5EF4-FFF2-40B4-BE49-F238E27FC236}">
                <a16:creationId xmlns:a16="http://schemas.microsoft.com/office/drawing/2014/main" id="{2FFF79F5-6975-48C8-9CA4-E99941B6B59F}"/>
              </a:ext>
            </a:extLst>
          </p:cNvPr>
          <p:cNvSpPr>
            <a:spLocks noGrp="1"/>
          </p:cNvSpPr>
          <p:nvPr>
            <p:ph idx="1"/>
          </p:nvPr>
        </p:nvSpPr>
        <p:spPr>
          <a:xfrm>
            <a:off x="1154955" y="2603500"/>
            <a:ext cx="4599300" cy="3416300"/>
          </a:xfrm>
        </p:spPr>
        <p:txBody>
          <a:bodyPr/>
          <a:lstStyle/>
          <a:p>
            <a:r>
              <a:rPr lang="en-US" dirty="0"/>
              <a:t>GitHub is used for version control, since SCRUM is used and there is a constant  modification to the methods as the features are released in steps, git has a mechanism to store modification as version and it is also easy to track which part of the code/file got modified by whom and also rolling back to the previous version is also easier when there’s some error or problem.</a:t>
            </a:r>
          </a:p>
        </p:txBody>
      </p:sp>
      <p:pic>
        <p:nvPicPr>
          <p:cNvPr id="4" name="Picture 3">
            <a:extLst>
              <a:ext uri="{FF2B5EF4-FFF2-40B4-BE49-F238E27FC236}">
                <a16:creationId xmlns:a16="http://schemas.microsoft.com/office/drawing/2014/main" id="{AE0D4A05-6A1C-45BC-950E-2E21F8D57949}"/>
              </a:ext>
            </a:extLst>
          </p:cNvPr>
          <p:cNvPicPr>
            <a:picLocks noChangeAspect="1"/>
          </p:cNvPicPr>
          <p:nvPr/>
        </p:nvPicPr>
        <p:blipFill rotWithShape="1">
          <a:blip r:embed="rId2"/>
          <a:srcRect l="63608" t="8536" r="5723" b="31643"/>
          <a:stretch/>
        </p:blipFill>
        <p:spPr>
          <a:xfrm>
            <a:off x="5754255" y="1764146"/>
            <a:ext cx="5717309" cy="3943928"/>
          </a:xfrm>
          <a:prstGeom prst="rect">
            <a:avLst/>
          </a:prstGeom>
        </p:spPr>
      </p:pic>
    </p:spTree>
    <p:extLst>
      <p:ext uri="{BB962C8B-B14F-4D97-AF65-F5344CB8AC3E}">
        <p14:creationId xmlns:p14="http://schemas.microsoft.com/office/powerpoint/2010/main" val="17543176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8D09-EE10-48CE-A9ED-84FDA76D75CE}"/>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F3BED9B-CC77-45C7-8F87-EF5A738F2697}"/>
              </a:ext>
            </a:extLst>
          </p:cNvPr>
          <p:cNvSpPr>
            <a:spLocks noGrp="1"/>
          </p:cNvSpPr>
          <p:nvPr>
            <p:ph idx="1"/>
          </p:nvPr>
        </p:nvSpPr>
        <p:spPr>
          <a:xfrm>
            <a:off x="840916" y="2238085"/>
            <a:ext cx="9217194" cy="4227369"/>
          </a:xfrm>
        </p:spPr>
        <p:txBody>
          <a:bodyPr>
            <a:normAutofit/>
          </a:bodyPr>
          <a:lstStyle/>
          <a:p>
            <a:r>
              <a:rPr lang="en-US" dirty="0"/>
              <a:t>Dynamic test is used to asses the working of the component</a:t>
            </a:r>
          </a:p>
          <a:p>
            <a:r>
              <a:rPr lang="en-US" dirty="0"/>
              <a:t>During unit testing and integration  testing Postman tool is used. </a:t>
            </a:r>
          </a:p>
          <a:p>
            <a:r>
              <a:rPr lang="en-US" dirty="0"/>
              <a:t>In-order to test the API’s and backend code, we have used postman</a:t>
            </a:r>
          </a:p>
          <a:p>
            <a:r>
              <a:rPr lang="en-US" dirty="0"/>
              <a:t>Postman is a app for interacting with HTTP APIs. It has a friendly GUI for constructing requests and reading responses.</a:t>
            </a:r>
          </a:p>
          <a:p>
            <a:r>
              <a:rPr lang="en-US" dirty="0"/>
              <a:t>Every browser comes with a JavaScript Debugger which enables you to step through JavaScript code and examine or modify its state to help track down bugs.</a:t>
            </a:r>
          </a:p>
          <a:p>
            <a:r>
              <a:rPr lang="en-US" dirty="0"/>
              <a:t>For System testing regression testing is used and manual assessment of the whole system behavior is done to check for proper functionality as well as whether the software meets all the function and non-functional requirements</a:t>
            </a:r>
          </a:p>
        </p:txBody>
      </p:sp>
      <p:pic>
        <p:nvPicPr>
          <p:cNvPr id="1026" name="Picture 2" descr="Image result for postman tool logo">
            <a:extLst>
              <a:ext uri="{FF2B5EF4-FFF2-40B4-BE49-F238E27FC236}">
                <a16:creationId xmlns:a16="http://schemas.microsoft.com/office/drawing/2014/main" id="{0ACB5AEC-D66C-4501-8643-252A2295D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310" y="2329584"/>
            <a:ext cx="1524289" cy="15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3609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0D042-BF64-48A8-A337-9275715AAC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80072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20ED7-23BA-4A11-9AB4-AEA843DD49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25053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3FB69-0FDA-4A4A-867C-C9A567383B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68044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9CF18-DA6E-42A5-A42E-E9F6E14337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91279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68CC-42C8-4ED9-91CD-3EEB0CAED3F2}"/>
              </a:ext>
            </a:extLst>
          </p:cNvPr>
          <p:cNvSpPr>
            <a:spLocks noGrp="1"/>
          </p:cNvSpPr>
          <p:nvPr>
            <p:ph type="title"/>
          </p:nvPr>
        </p:nvSpPr>
        <p:spPr/>
        <p:txBody>
          <a:bodyPr/>
          <a:lstStyle/>
          <a:p>
            <a:r>
              <a:rPr lang="en-US" dirty="0"/>
              <a:t>Benefits of blogging</a:t>
            </a:r>
          </a:p>
        </p:txBody>
      </p:sp>
      <p:sp>
        <p:nvSpPr>
          <p:cNvPr id="3" name="Content Placeholder 2">
            <a:extLst>
              <a:ext uri="{FF2B5EF4-FFF2-40B4-BE49-F238E27FC236}">
                <a16:creationId xmlns:a16="http://schemas.microsoft.com/office/drawing/2014/main" id="{A0376C5E-EA9F-4CBE-AE5A-EC80A84B59E1}"/>
              </a:ext>
            </a:extLst>
          </p:cNvPr>
          <p:cNvSpPr>
            <a:spLocks noGrp="1"/>
          </p:cNvSpPr>
          <p:nvPr>
            <p:ph idx="1"/>
          </p:nvPr>
        </p:nvSpPr>
        <p:spPr/>
        <p:txBody>
          <a:bodyPr/>
          <a:lstStyle/>
          <a:p>
            <a:r>
              <a:rPr lang="en-US" b="1" dirty="0"/>
              <a:t>manage online identity and build trust</a:t>
            </a:r>
          </a:p>
          <a:p>
            <a:r>
              <a:rPr lang="en-US" b="1" dirty="0"/>
              <a:t>learn new things</a:t>
            </a:r>
          </a:p>
          <a:p>
            <a:r>
              <a:rPr lang="en-US" b="1" dirty="0"/>
              <a:t>Become proficient in a new language</a:t>
            </a:r>
          </a:p>
          <a:p>
            <a:r>
              <a:rPr lang="en-US" b="1" dirty="0"/>
              <a:t>Get technical knowledge</a:t>
            </a:r>
          </a:p>
          <a:p>
            <a:r>
              <a:rPr lang="en-US" b="1" dirty="0"/>
              <a:t>Connect with new communities</a:t>
            </a:r>
          </a:p>
          <a:p>
            <a:pPr marL="0" indent="0">
              <a:buNone/>
            </a:pPr>
            <a:r>
              <a:rPr lang="en-US" dirty="0"/>
              <a:t>Over the last decade, blogging has evolved from having more personal to more professional goals. Instead of individuals solely blogging for their friends and family, blogging began to encompass professionals blogging for the public to promote their personal brand and their business</a:t>
            </a:r>
            <a:endParaRPr lang="en-US" b="1" dirty="0"/>
          </a:p>
          <a:p>
            <a:endParaRPr lang="en-US" dirty="0"/>
          </a:p>
        </p:txBody>
      </p:sp>
    </p:spTree>
    <p:extLst>
      <p:ext uri="{BB962C8B-B14F-4D97-AF65-F5344CB8AC3E}">
        <p14:creationId xmlns:p14="http://schemas.microsoft.com/office/powerpoint/2010/main" val="23942072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BF34-D748-40C6-BB9B-3D1DE57A80C2}"/>
              </a:ext>
            </a:extLst>
          </p:cNvPr>
          <p:cNvSpPr>
            <a:spLocks noGrp="1"/>
          </p:cNvSpPr>
          <p:nvPr>
            <p:ph type="title"/>
          </p:nvPr>
        </p:nvSpPr>
        <p:spPr/>
        <p:txBody>
          <a:bodyPr/>
          <a:lstStyle/>
          <a:p>
            <a:r>
              <a:rPr lang="en-US" dirty="0"/>
              <a:t>Interface </a:t>
            </a:r>
          </a:p>
        </p:txBody>
      </p:sp>
      <p:pic>
        <p:nvPicPr>
          <p:cNvPr id="3" name="Picture 2">
            <a:extLst>
              <a:ext uri="{FF2B5EF4-FFF2-40B4-BE49-F238E27FC236}">
                <a16:creationId xmlns:a16="http://schemas.microsoft.com/office/drawing/2014/main" id="{7F874694-1860-4C6D-9F2B-B9DCF78CEEDE}"/>
              </a:ext>
            </a:extLst>
          </p:cNvPr>
          <p:cNvPicPr>
            <a:picLocks noChangeAspect="1"/>
          </p:cNvPicPr>
          <p:nvPr/>
        </p:nvPicPr>
        <p:blipFill rotWithShape="1">
          <a:blip r:embed="rId2"/>
          <a:srcRect l="58182" b="31421"/>
          <a:stretch/>
        </p:blipFill>
        <p:spPr>
          <a:xfrm>
            <a:off x="2198253" y="2363890"/>
            <a:ext cx="7236611" cy="3907601"/>
          </a:xfrm>
          <a:prstGeom prst="rect">
            <a:avLst/>
          </a:prstGeom>
        </p:spPr>
      </p:pic>
    </p:spTree>
    <p:extLst>
      <p:ext uri="{BB962C8B-B14F-4D97-AF65-F5344CB8AC3E}">
        <p14:creationId xmlns:p14="http://schemas.microsoft.com/office/powerpoint/2010/main" val="12132440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28984-D286-4D53-9766-94A6ECA440C3}"/>
              </a:ext>
            </a:extLst>
          </p:cNvPr>
          <p:cNvPicPr>
            <a:picLocks noChangeAspect="1"/>
          </p:cNvPicPr>
          <p:nvPr/>
        </p:nvPicPr>
        <p:blipFill rotWithShape="1">
          <a:blip r:embed="rId2"/>
          <a:srcRect l="58636" b="31421"/>
          <a:stretch/>
        </p:blipFill>
        <p:spPr>
          <a:xfrm>
            <a:off x="886689" y="727054"/>
            <a:ext cx="9898863" cy="5403892"/>
          </a:xfrm>
          <a:prstGeom prst="rect">
            <a:avLst/>
          </a:prstGeom>
        </p:spPr>
      </p:pic>
    </p:spTree>
    <p:extLst>
      <p:ext uri="{BB962C8B-B14F-4D97-AF65-F5344CB8AC3E}">
        <p14:creationId xmlns:p14="http://schemas.microsoft.com/office/powerpoint/2010/main" val="21978251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DAD08-B3E2-4E9B-A7B9-F11B2E08E7D7}"/>
              </a:ext>
            </a:extLst>
          </p:cNvPr>
          <p:cNvPicPr>
            <a:picLocks noChangeAspect="1"/>
          </p:cNvPicPr>
          <p:nvPr/>
        </p:nvPicPr>
        <p:blipFill rotWithShape="1">
          <a:blip r:embed="rId2"/>
          <a:srcRect l="58561" r="1" b="31651"/>
          <a:stretch/>
        </p:blipFill>
        <p:spPr>
          <a:xfrm>
            <a:off x="1865743" y="996907"/>
            <a:ext cx="8118765" cy="4409174"/>
          </a:xfrm>
          <a:prstGeom prst="rect">
            <a:avLst/>
          </a:prstGeom>
        </p:spPr>
      </p:pic>
    </p:spTree>
    <p:extLst>
      <p:ext uri="{BB962C8B-B14F-4D97-AF65-F5344CB8AC3E}">
        <p14:creationId xmlns:p14="http://schemas.microsoft.com/office/powerpoint/2010/main" val="344597557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BC099-AC64-4A37-9EDA-F4D4881ED140}"/>
              </a:ext>
            </a:extLst>
          </p:cNvPr>
          <p:cNvPicPr>
            <a:picLocks noChangeAspect="1"/>
          </p:cNvPicPr>
          <p:nvPr/>
        </p:nvPicPr>
        <p:blipFill rotWithShape="1">
          <a:blip r:embed="rId2"/>
          <a:srcRect l="58485" b="28200"/>
          <a:stretch/>
        </p:blipFill>
        <p:spPr>
          <a:xfrm>
            <a:off x="1551708" y="975307"/>
            <a:ext cx="8617528" cy="4907385"/>
          </a:xfrm>
          <a:prstGeom prst="rect">
            <a:avLst/>
          </a:prstGeom>
        </p:spPr>
      </p:pic>
    </p:spTree>
    <p:extLst>
      <p:ext uri="{BB962C8B-B14F-4D97-AF65-F5344CB8AC3E}">
        <p14:creationId xmlns:p14="http://schemas.microsoft.com/office/powerpoint/2010/main" val="5659298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B26EF-1642-4583-90D5-E384022D8E22}"/>
              </a:ext>
            </a:extLst>
          </p:cNvPr>
          <p:cNvSpPr>
            <a:spLocks noGrp="1"/>
          </p:cNvSpPr>
          <p:nvPr>
            <p:ph type="ctrTitle"/>
          </p:nvPr>
        </p:nvSpPr>
        <p:spPr>
          <a:xfrm>
            <a:off x="1154955" y="1785697"/>
            <a:ext cx="8825658" cy="2677648"/>
          </a:xfrm>
        </p:spPr>
        <p:txBody>
          <a:bodyPr/>
          <a:lstStyle/>
          <a:p>
            <a:r>
              <a:rPr lang="en-US" dirty="0"/>
              <a:t>Thankyou</a:t>
            </a:r>
          </a:p>
        </p:txBody>
      </p:sp>
    </p:spTree>
    <p:extLst>
      <p:ext uri="{BB962C8B-B14F-4D97-AF65-F5344CB8AC3E}">
        <p14:creationId xmlns:p14="http://schemas.microsoft.com/office/powerpoint/2010/main" val="155664228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DE36-46F8-4AFC-A0A8-834671F08D72}"/>
              </a:ext>
            </a:extLst>
          </p:cNvPr>
          <p:cNvSpPr>
            <a:spLocks noGrp="1"/>
          </p:cNvSpPr>
          <p:nvPr>
            <p:ph type="title"/>
          </p:nvPr>
        </p:nvSpPr>
        <p:spPr/>
        <p:txBody>
          <a:bodyPr/>
          <a:lstStyle/>
          <a:p>
            <a:r>
              <a:rPr lang="en-US" dirty="0"/>
              <a:t>Intended Audience </a:t>
            </a:r>
            <a:br>
              <a:rPr lang="en-US" dirty="0"/>
            </a:br>
            <a:endParaRPr lang="en-US" dirty="0"/>
          </a:p>
        </p:txBody>
      </p:sp>
      <p:sp>
        <p:nvSpPr>
          <p:cNvPr id="3" name="Content Placeholder 2">
            <a:extLst>
              <a:ext uri="{FF2B5EF4-FFF2-40B4-BE49-F238E27FC236}">
                <a16:creationId xmlns:a16="http://schemas.microsoft.com/office/drawing/2014/main" id="{8EB7F071-1979-40FD-A5AC-DD948C6BF44E}"/>
              </a:ext>
            </a:extLst>
          </p:cNvPr>
          <p:cNvSpPr>
            <a:spLocks noGrp="1"/>
          </p:cNvSpPr>
          <p:nvPr>
            <p:ph idx="1"/>
          </p:nvPr>
        </p:nvSpPr>
        <p:spPr/>
        <p:txBody>
          <a:bodyPr/>
          <a:lstStyle/>
          <a:p>
            <a:r>
              <a:rPr lang="en-US" dirty="0"/>
              <a:t>Bloggers: The person who writes the blog, it includes food bloggers, travel bloggers, tech forums etc. </a:t>
            </a:r>
          </a:p>
          <a:p>
            <a:r>
              <a:rPr lang="en-US" dirty="0"/>
              <a:t>Viewers: Viewer can like, share or comment about a blog. </a:t>
            </a:r>
          </a:p>
          <a:p>
            <a:r>
              <a:rPr lang="en-US" dirty="0"/>
              <a:t>Stakeholders </a:t>
            </a:r>
          </a:p>
        </p:txBody>
      </p:sp>
      <p:pic>
        <p:nvPicPr>
          <p:cNvPr id="5" name="Picture 4">
            <a:extLst>
              <a:ext uri="{FF2B5EF4-FFF2-40B4-BE49-F238E27FC236}">
                <a16:creationId xmlns:a16="http://schemas.microsoft.com/office/drawing/2014/main" id="{7F0BCFFD-B784-419B-982A-8274E108484B}"/>
              </a:ext>
            </a:extLst>
          </p:cNvPr>
          <p:cNvPicPr>
            <a:picLocks noChangeAspect="1"/>
          </p:cNvPicPr>
          <p:nvPr/>
        </p:nvPicPr>
        <p:blipFill>
          <a:blip r:embed="rId2"/>
          <a:stretch>
            <a:fillRect/>
          </a:stretch>
        </p:blipFill>
        <p:spPr>
          <a:xfrm>
            <a:off x="4046392" y="3982026"/>
            <a:ext cx="4099216" cy="2732811"/>
          </a:xfrm>
          <a:prstGeom prst="rect">
            <a:avLst/>
          </a:prstGeom>
        </p:spPr>
      </p:pic>
    </p:spTree>
    <p:extLst>
      <p:ext uri="{BB962C8B-B14F-4D97-AF65-F5344CB8AC3E}">
        <p14:creationId xmlns:p14="http://schemas.microsoft.com/office/powerpoint/2010/main" val="13096222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31E8-0855-48A8-96E1-6E2712D1ED4A}"/>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E9CAB0B1-89C5-468E-A19B-B95065DE869C}"/>
              </a:ext>
            </a:extLst>
          </p:cNvPr>
          <p:cNvSpPr>
            <a:spLocks noGrp="1"/>
          </p:cNvSpPr>
          <p:nvPr>
            <p:ph idx="1"/>
          </p:nvPr>
        </p:nvSpPr>
        <p:spPr/>
        <p:txBody>
          <a:bodyPr>
            <a:normAutofit lnSpcReduction="10000"/>
          </a:bodyPr>
          <a:lstStyle/>
          <a:p>
            <a:r>
              <a:rPr lang="en-US" b="1" i="1" dirty="0"/>
              <a:t>The software’s purpose is to create a blogging platform where users can create blog posts belonging to a specific category. The software gives freedom to the user in terms of choosing the template of the page, or the layout and design of the text in the page. Users can also attach images and videos in their posts. The system will constantly feed users with the latest blogs uploaded by a creator, if the user has subscribed to a specific creator or a category. A user can upvote/down-vote a blog post, add comments and also participate in blog discussions. All users have to login to the system before using the application.</a:t>
            </a:r>
            <a:endParaRPr lang="en-US" dirty="0"/>
          </a:p>
          <a:p>
            <a:r>
              <a:rPr lang="en-US" b="1" i="1" dirty="0"/>
              <a:t>The objective is to satisfy user requirements in terms of available features. The goals consist of enabling good user interface, easy navigation and operation, and scalability.</a:t>
            </a:r>
            <a:endParaRPr lang="en-US" dirty="0"/>
          </a:p>
        </p:txBody>
      </p:sp>
    </p:spTree>
    <p:extLst>
      <p:ext uri="{BB962C8B-B14F-4D97-AF65-F5344CB8AC3E}">
        <p14:creationId xmlns:p14="http://schemas.microsoft.com/office/powerpoint/2010/main" val="24598370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651D-B0F2-4868-B5B2-7833E3417714}"/>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88547499-C683-4303-BD4C-E300C578209E}"/>
              </a:ext>
            </a:extLst>
          </p:cNvPr>
          <p:cNvSpPr>
            <a:spLocks noGrp="1"/>
          </p:cNvSpPr>
          <p:nvPr>
            <p:ph idx="1"/>
          </p:nvPr>
        </p:nvSpPr>
        <p:spPr/>
        <p:txBody>
          <a:bodyPr/>
          <a:lstStyle/>
          <a:p>
            <a:r>
              <a:rPr lang="en-US" dirty="0"/>
              <a:t>Uploading Blog</a:t>
            </a:r>
          </a:p>
          <a:p>
            <a:r>
              <a:rPr lang="en-US" dirty="0"/>
              <a:t>View Blogs</a:t>
            </a:r>
          </a:p>
          <a:p>
            <a:r>
              <a:rPr lang="en-US" dirty="0"/>
              <a:t>Like Blogs</a:t>
            </a:r>
          </a:p>
          <a:p>
            <a:r>
              <a:rPr lang="en-US" dirty="0"/>
              <a:t>Dislike Blogs</a:t>
            </a:r>
          </a:p>
          <a:p>
            <a:r>
              <a:rPr lang="en-US" dirty="0"/>
              <a:t>Browsing through blogs</a:t>
            </a:r>
          </a:p>
          <a:p>
            <a:r>
              <a:rPr lang="en-US" dirty="0"/>
              <a:t>Subscribe to a creator/category</a:t>
            </a:r>
          </a:p>
          <a:p>
            <a:r>
              <a:rPr lang="en-US" dirty="0"/>
              <a:t>Creator of a blog can re-edit the blog</a:t>
            </a:r>
          </a:p>
          <a:p>
            <a:r>
              <a:rPr lang="en-US" dirty="0"/>
              <a:t>Recommend blogs to users.</a:t>
            </a:r>
          </a:p>
          <a:p>
            <a:endParaRPr lang="en-US" dirty="0"/>
          </a:p>
        </p:txBody>
      </p:sp>
    </p:spTree>
    <p:extLst>
      <p:ext uri="{BB962C8B-B14F-4D97-AF65-F5344CB8AC3E}">
        <p14:creationId xmlns:p14="http://schemas.microsoft.com/office/powerpoint/2010/main" val="2335718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B1149B16-B291-4F7E-9753-2930B22E5332}"/>
              </a:ext>
            </a:extLst>
          </p:cNvPr>
          <p:cNvPicPr/>
          <p:nvPr/>
        </p:nvPicPr>
        <p:blipFill rotWithShape="1">
          <a:blip r:embed="rId2"/>
          <a:srcRect l="1593"/>
          <a:stretch/>
        </p:blipFill>
        <p:spPr>
          <a:xfrm>
            <a:off x="1856509" y="277091"/>
            <a:ext cx="7416799" cy="6299200"/>
          </a:xfrm>
          <a:prstGeom prst="rect">
            <a:avLst/>
          </a:prstGeom>
          <a:ln/>
        </p:spPr>
      </p:pic>
    </p:spTree>
    <p:extLst>
      <p:ext uri="{BB962C8B-B14F-4D97-AF65-F5344CB8AC3E}">
        <p14:creationId xmlns:p14="http://schemas.microsoft.com/office/powerpoint/2010/main" val="41474087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62D9-26C8-4B60-9C5E-B8EB4479490E}"/>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FBD694B6-399D-43E5-AD06-608499A41054}"/>
              </a:ext>
            </a:extLst>
          </p:cNvPr>
          <p:cNvSpPr>
            <a:spLocks noGrp="1"/>
          </p:cNvSpPr>
          <p:nvPr>
            <p:ph idx="1"/>
          </p:nvPr>
        </p:nvSpPr>
        <p:spPr>
          <a:xfrm>
            <a:off x="302101" y="2102337"/>
            <a:ext cx="11163068" cy="4500685"/>
          </a:xfrm>
        </p:spPr>
        <p:txBody>
          <a:bodyPr>
            <a:normAutofit fontScale="92500" lnSpcReduction="10000"/>
          </a:bodyPr>
          <a:lstStyle/>
          <a:p>
            <a:r>
              <a:rPr lang="en-US" b="1" dirty="0"/>
              <a:t>Performance requirements</a:t>
            </a:r>
          </a:p>
          <a:p>
            <a:pPr lvl="1" fontAlgn="base"/>
            <a:r>
              <a:rPr lang="en-US" dirty="0"/>
              <a:t>Response Time: 95% of all visible pages for users respond in 12 seconds or less  </a:t>
            </a:r>
          </a:p>
          <a:p>
            <a:pPr lvl="1" fontAlgn="base"/>
            <a:r>
              <a:rPr lang="en-US" dirty="0"/>
              <a:t>The software must support at least 4000 user interactions in a day</a:t>
            </a:r>
          </a:p>
          <a:p>
            <a:pPr lvl="1" fontAlgn="base"/>
            <a:r>
              <a:rPr lang="en-US" dirty="0"/>
              <a:t>The software shall be capable of supporting at least 200000 customers when implemented in a suitable production environment</a:t>
            </a:r>
          </a:p>
          <a:p>
            <a:r>
              <a:rPr lang="en-US" b="1" dirty="0"/>
              <a:t>Safety Requirements</a:t>
            </a:r>
          </a:p>
          <a:p>
            <a:pPr lvl="1" fontAlgn="base"/>
            <a:r>
              <a:rPr lang="en-US" dirty="0"/>
              <a:t>Data replications must be made in case of loss through some scenarios </a:t>
            </a:r>
          </a:p>
          <a:p>
            <a:r>
              <a:rPr lang="en-US" b="1" dirty="0"/>
              <a:t>Security Requirements</a:t>
            </a:r>
          </a:p>
          <a:p>
            <a:pPr lvl="1" fontAlgn="base"/>
            <a:r>
              <a:rPr lang="en-US" dirty="0"/>
              <a:t>Access permissions for the system information may only be changed by the system’s data administrators</a:t>
            </a:r>
          </a:p>
          <a:p>
            <a:pPr fontAlgn="base"/>
            <a:r>
              <a:rPr lang="en-US" b="1" dirty="0"/>
              <a:t>Software Quality Attributes</a:t>
            </a:r>
          </a:p>
          <a:p>
            <a:pPr lvl="1" fontAlgn="base"/>
            <a:r>
              <a:rPr lang="en-US" dirty="0"/>
              <a:t>The database roll back should happen when any update failure occurs</a:t>
            </a:r>
          </a:p>
          <a:p>
            <a:pPr lvl="1" fontAlgn="base"/>
            <a:r>
              <a:rPr lang="en-US" dirty="0"/>
              <a:t>The interface must be simple and intuitive to use without need of instructions</a:t>
            </a:r>
          </a:p>
          <a:p>
            <a:pPr lvl="1" fontAlgn="base"/>
            <a:r>
              <a:rPr lang="en-US" dirty="0"/>
              <a:t>Attempts made my user to successfully complete task of publishing a post must be &lt;4</a:t>
            </a:r>
            <a:endParaRPr lang="en-US" b="1" dirty="0"/>
          </a:p>
          <a:p>
            <a:pPr fontAlgn="base"/>
            <a:endParaRPr lang="en-US" dirty="0"/>
          </a:p>
        </p:txBody>
      </p:sp>
    </p:spTree>
    <p:extLst>
      <p:ext uri="{BB962C8B-B14F-4D97-AF65-F5344CB8AC3E}">
        <p14:creationId xmlns:p14="http://schemas.microsoft.com/office/powerpoint/2010/main" val="24186767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9018-DFED-45FD-9355-40AD158B6482}"/>
              </a:ext>
            </a:extLst>
          </p:cNvPr>
          <p:cNvSpPr>
            <a:spLocks noGrp="1"/>
          </p:cNvSpPr>
          <p:nvPr>
            <p:ph type="title"/>
          </p:nvPr>
        </p:nvSpPr>
        <p:spPr/>
        <p:txBody>
          <a:bodyPr/>
          <a:lstStyle/>
          <a:p>
            <a:r>
              <a:rPr lang="en-US" dirty="0"/>
              <a:t>Project Management Triangle</a:t>
            </a:r>
          </a:p>
        </p:txBody>
      </p:sp>
      <p:pic>
        <p:nvPicPr>
          <p:cNvPr id="5" name="Content Placeholder 4">
            <a:extLst>
              <a:ext uri="{FF2B5EF4-FFF2-40B4-BE49-F238E27FC236}">
                <a16:creationId xmlns:a16="http://schemas.microsoft.com/office/drawing/2014/main" id="{E3AE7BBF-12BF-45B2-B9FF-77D4B5E36B2D}"/>
              </a:ext>
            </a:extLst>
          </p:cNvPr>
          <p:cNvPicPr>
            <a:picLocks noGrp="1" noChangeAspect="1"/>
          </p:cNvPicPr>
          <p:nvPr>
            <p:ph idx="1"/>
          </p:nvPr>
        </p:nvPicPr>
        <p:blipFill>
          <a:blip r:embed="rId3"/>
          <a:stretch>
            <a:fillRect/>
          </a:stretch>
        </p:blipFill>
        <p:spPr>
          <a:xfrm>
            <a:off x="7614138" y="2611315"/>
            <a:ext cx="4297553" cy="3609946"/>
          </a:xfrm>
        </p:spPr>
      </p:pic>
      <p:sp>
        <p:nvSpPr>
          <p:cNvPr id="6" name="TextBox 5">
            <a:extLst>
              <a:ext uri="{FF2B5EF4-FFF2-40B4-BE49-F238E27FC236}">
                <a16:creationId xmlns:a16="http://schemas.microsoft.com/office/drawing/2014/main" id="{11E8E462-21E3-4D59-82DE-AF4387714D64}"/>
              </a:ext>
            </a:extLst>
          </p:cNvPr>
          <p:cNvSpPr txBox="1"/>
          <p:nvPr/>
        </p:nvSpPr>
        <p:spPr>
          <a:xfrm>
            <a:off x="923192" y="2989385"/>
            <a:ext cx="3499339" cy="2031325"/>
          </a:xfrm>
          <a:prstGeom prst="rect">
            <a:avLst/>
          </a:prstGeom>
          <a:noFill/>
        </p:spPr>
        <p:txBody>
          <a:bodyPr wrap="square" rtlCol="0">
            <a:spAutoFit/>
          </a:bodyPr>
          <a:lstStyle/>
          <a:p>
            <a:r>
              <a:rPr lang="en-US" dirty="0"/>
              <a:t>Project Management involves ensuring the project gets accomplished on time and covers the required scope of the project mean while keeping the cost variable.</a:t>
            </a:r>
          </a:p>
        </p:txBody>
      </p:sp>
    </p:spTree>
    <p:extLst>
      <p:ext uri="{BB962C8B-B14F-4D97-AF65-F5344CB8AC3E}">
        <p14:creationId xmlns:p14="http://schemas.microsoft.com/office/powerpoint/2010/main" val="227285085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9CC-43CE-4BB3-99A6-C75833FF05D4}"/>
              </a:ext>
            </a:extLst>
          </p:cNvPr>
          <p:cNvSpPr>
            <a:spLocks noGrp="1"/>
          </p:cNvSpPr>
          <p:nvPr>
            <p:ph type="title"/>
          </p:nvPr>
        </p:nvSpPr>
        <p:spPr/>
        <p:txBody>
          <a:bodyPr/>
          <a:lstStyle/>
          <a:p>
            <a:r>
              <a:rPr lang="en-US" dirty="0"/>
              <a:t>SDLC Model</a:t>
            </a:r>
          </a:p>
        </p:txBody>
      </p:sp>
      <p:sp>
        <p:nvSpPr>
          <p:cNvPr id="3" name="Content Placeholder 2">
            <a:extLst>
              <a:ext uri="{FF2B5EF4-FFF2-40B4-BE49-F238E27FC236}">
                <a16:creationId xmlns:a16="http://schemas.microsoft.com/office/drawing/2014/main" id="{90F6F512-1497-470E-8738-CF8011BAD96F}"/>
              </a:ext>
            </a:extLst>
          </p:cNvPr>
          <p:cNvSpPr>
            <a:spLocks noGrp="1"/>
          </p:cNvSpPr>
          <p:nvPr>
            <p:ph idx="1"/>
          </p:nvPr>
        </p:nvSpPr>
        <p:spPr/>
        <p:txBody>
          <a:bodyPr/>
          <a:lstStyle/>
          <a:p>
            <a:r>
              <a:rPr lang="en-US" dirty="0"/>
              <a:t>SCRUM Model is proposed to be used to developed the software as the</a:t>
            </a:r>
          </a:p>
          <a:p>
            <a:pPr marL="0" indent="0">
              <a:buNone/>
            </a:pPr>
            <a:r>
              <a:rPr lang="en-US" dirty="0"/>
              <a:t>project has a small team size and also almost all the features clearly recognized, and each feature can easily be ranked and based on that work can be carried out.</a:t>
            </a:r>
          </a:p>
          <a:p>
            <a:r>
              <a:rPr lang="en-US" dirty="0"/>
              <a:t>And also as each feature is developed it can be easily tested and also documented.</a:t>
            </a:r>
          </a:p>
        </p:txBody>
      </p:sp>
      <p:pic>
        <p:nvPicPr>
          <p:cNvPr id="11" name="Picture 10">
            <a:extLst>
              <a:ext uri="{FF2B5EF4-FFF2-40B4-BE49-F238E27FC236}">
                <a16:creationId xmlns:a16="http://schemas.microsoft.com/office/drawing/2014/main" id="{8CD20898-9DAD-45F6-BA64-DD7E1EEE1937}"/>
              </a:ext>
            </a:extLst>
          </p:cNvPr>
          <p:cNvPicPr>
            <a:picLocks noChangeAspect="1"/>
          </p:cNvPicPr>
          <p:nvPr/>
        </p:nvPicPr>
        <p:blipFill>
          <a:blip r:embed="rId3"/>
          <a:stretch>
            <a:fillRect/>
          </a:stretch>
        </p:blipFill>
        <p:spPr>
          <a:xfrm>
            <a:off x="3764009" y="4733925"/>
            <a:ext cx="4389556" cy="1592984"/>
          </a:xfrm>
          <a:prstGeom prst="rect">
            <a:avLst/>
          </a:prstGeom>
        </p:spPr>
      </p:pic>
    </p:spTree>
    <p:extLst>
      <p:ext uri="{BB962C8B-B14F-4D97-AF65-F5344CB8AC3E}">
        <p14:creationId xmlns:p14="http://schemas.microsoft.com/office/powerpoint/2010/main" val="101133869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305</TotalTime>
  <Words>1078</Words>
  <Application>Microsoft Office PowerPoint</Application>
  <PresentationFormat>Widescreen</PresentationFormat>
  <Paragraphs>89</Paragraphs>
  <Slides>24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 Boardroom</vt:lpstr>
      <vt:lpstr>Blogging application</vt:lpstr>
      <vt:lpstr>Benefits of blogging</vt:lpstr>
      <vt:lpstr>Intended Audience  </vt:lpstr>
      <vt:lpstr>Project Scope</vt:lpstr>
      <vt:lpstr>Functional Requirements</vt:lpstr>
      <vt:lpstr>PowerPoint Presentation</vt:lpstr>
      <vt:lpstr>Non Functional Requirements</vt:lpstr>
      <vt:lpstr>Project Management Triangle</vt:lpstr>
      <vt:lpstr>SDLC Model</vt:lpstr>
      <vt:lpstr>Architecture</vt:lpstr>
      <vt:lpstr>Software Design</vt:lpstr>
      <vt:lpstr>Overall System Architecture</vt:lpstr>
      <vt:lpstr>Tools used</vt:lpstr>
      <vt:lpstr>Versioning of the project</vt:lpstr>
      <vt:lpstr>Testing</vt:lpstr>
      <vt:lpstr>PowerPoint Presentation</vt:lpstr>
      <vt:lpstr>PowerPoint Presentation</vt:lpstr>
      <vt:lpstr>PowerPoint Presentation</vt:lpstr>
      <vt:lpstr>PowerPoint Presentation</vt:lpstr>
      <vt:lpstr>Interface </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Blogging application</dc:title>
  <dc:creator>saqlain mustaq</dc:creator>
  <cp:lastModifiedBy>saqlain mustaq</cp:lastModifiedBy>
  <cp:revision>37</cp:revision>
  <dcterms:created xsi:type="dcterms:W3CDTF">2019-11-21T12:35:04Z</dcterms:created>
  <dcterms:modified xsi:type="dcterms:W3CDTF">2019-11-22T03:25:00Z</dcterms:modified>
</cp:coreProperties>
</file>